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0" r:id="rId4"/>
    <p:sldId id="261" r:id="rId5"/>
    <p:sldId id="256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FD80-073C-4D78-8EBC-5613F8FE4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247C-CC40-42B2-9FC2-1BA2B3D295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7</a:t>
            </a:r>
            <a:endParaRPr lang="en-US" sz="32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8686800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Ông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tác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giả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tập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truyện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smtClean="0">
                <a:effectLst/>
                <a:latin typeface="Times New Roman" panose="02020603050405020304"/>
                <a:ea typeface="Times New Roman" panose="02020603050405020304"/>
              </a:rPr>
              <a:t>“</a:t>
            </a:r>
            <a:r>
              <a:rPr lang="en-US" sz="3200" b="1" dirty="0" err="1" smtClean="0">
                <a:effectLst/>
                <a:latin typeface="Times New Roman" panose="02020603050405020304"/>
                <a:ea typeface="Times New Roman" panose="02020603050405020304"/>
              </a:rPr>
              <a:t>Kính</a:t>
            </a:r>
            <a:r>
              <a:rPr lang="en-US" sz="3200" b="1" dirty="0" smtClean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vạn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/>
                <a:ea typeface="Times New Roman" panose="02020603050405020304"/>
              </a:rPr>
              <a:t>hoa</a:t>
            </a:r>
            <a:r>
              <a:rPr lang="en-US" sz="3200" b="1" dirty="0" smtClean="0">
                <a:effectLst/>
                <a:latin typeface="Times New Roman" panose="02020603050405020304"/>
                <a:ea typeface="Times New Roman" panose="02020603050405020304"/>
              </a:rPr>
              <a:t>”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nổi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tiếng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viết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cho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thiếu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/>
                <a:ea typeface="Times New Roman" panose="02020603050405020304"/>
              </a:rPr>
              <a:t>nhi</a:t>
            </a:r>
            <a:endParaRPr lang="en-US" sz="3200" b="1" dirty="0" smtClean="0"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42900" algn="just">
              <a:lnSpc>
                <a:spcPct val="150000"/>
              </a:lnSpc>
            </a:pPr>
            <a:endParaRPr lang="en-US" sz="2800" b="1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8</a:t>
            </a:r>
            <a:endParaRPr lang="en-US" sz="32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8686800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bài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văn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hoàn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chỉnh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sẽ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nhiều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…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gộp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>
                <a:effectLst/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3200" b="1" dirty="0"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/>
                <a:ea typeface="Times New Roman" panose="02020603050405020304"/>
              </a:rPr>
              <a:t>nhau</a:t>
            </a:r>
            <a:endParaRPr lang="en-US" sz="3200" b="1" dirty="0" smtClean="0"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42900" algn="just">
              <a:lnSpc>
                <a:spcPct val="150000"/>
              </a:lnSpc>
            </a:pPr>
            <a:endParaRPr lang="en-US" sz="2800" b="1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79070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2400" b="1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</a:rPr>
              <a:t>1. Chuẩn bị nội dung 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/>
                <a:ea typeface="Calibri" panose="020F0502020204030204"/>
              </a:rPr>
              <a:t>- Xác định mục đích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/>
                <a:ea typeface="Calibri" panose="020F0502020204030204"/>
              </a:rPr>
              <a:t>thảo luận: những điều cần làm để mọi người gia đình hiểu và yêu thương nhau. </a:t>
            </a:r>
            <a:endParaRPr lang="en-US" sz="2400" b="1">
              <a:solidFill>
                <a:srgbClr val="000000"/>
              </a:solidFill>
              <a:effectLst/>
              <a:latin typeface="Times New Roman" panose="02020603050405020304"/>
              <a:ea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2209800"/>
          <a:ext cx="8839200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2944152"/>
                <a:gridCol w="5895048"/>
              </a:tblGrid>
              <a:tr h="157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Ý kiến của tôi</a:t>
                      </a:r>
                      <a:endParaRPr lang="en-US" sz="2300" b="1">
                        <a:solidFill>
                          <a:srgbClr val="00B05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Lí do</a:t>
                      </a:r>
                      <a:endParaRPr lang="en-US" sz="2300" b="1">
                        <a:solidFill>
                          <a:srgbClr val="00B05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9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Quan tâm, chăm sóc nhau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Làm cho mọi người thấy vui vẻ, tinh thần sẻ chia trong công việc và cuộc sống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sym typeface="Wingdings" panose="05000000000000000000"/>
                        </a:rPr>
                        <a:t>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 gần gũi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1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Tôn trọng ý kiến các thành viên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Làm cho mọi người thấy được quyền bình đẳng của mình, góp phần thấy được sự gắn bó của từng thành viên trong gia đình, không thể tác rời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9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Luôn lắng nghe, giúp nhau mọi lúc</a:t>
                      </a:r>
                      <a:r>
                        <a:rPr lang="en-US" sz="2300" b="1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……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Gắn kết mọi người, góp phần bồi dưỡng thêm tình yêu trong mái ấm gia đình………….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286000"/>
          <a:ext cx="9033823" cy="4571999"/>
        </p:xfrm>
        <a:graphic>
          <a:graphicData uri="http://schemas.openxmlformats.org/drawingml/2006/table">
            <a:tbl>
              <a:tblPr firstRow="1" firstCol="1" bandRow="1"/>
              <a:tblGrid>
                <a:gridCol w="3008977"/>
                <a:gridCol w="6024846"/>
              </a:tblGrid>
              <a:tr h="627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Ý kiến của tôi</a:t>
                      </a:r>
                      <a:endParaRPr lang="en-US" sz="2300" b="1">
                        <a:solidFill>
                          <a:srgbClr val="00B05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Lí do</a:t>
                      </a:r>
                      <a:endParaRPr lang="en-US" sz="2300" b="1">
                        <a:solidFill>
                          <a:srgbClr val="00B05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75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93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75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2362200"/>
          <a:ext cx="8839199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2286000"/>
                <a:gridCol w="3429000"/>
                <a:gridCol w="3124199"/>
              </a:tblGrid>
              <a:tr h="1047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Ý kiến của bạn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Những điều tôi muốn trao đổi với bạn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Những điều bạn trao đổi lại với tôi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Ghi ngắn gọn ý kiến và lí lẽ, bằng chứng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Ghi ngắn gọn những ý định trao đổi bằng cách tự hỏi: Điều gì tôi muốn bạn làm rõ hơn? Điều gì tôi không đồng ý với bạn?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Ghi ngắn gọn các lí lẽ, bằng chứng mà bạn phản hồi ý kiến của mình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55626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</a:rPr>
              <a:t>2. Thảo luận nhóm</a:t>
            </a:r>
            <a:endParaRPr lang="en-US" sz="2800" b="1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</a:rPr>
              <a:t>- Sản phẩm hoàn thành trải qua sự sàn lọc ý kiến của nhóm, có lí lẽ và bằng chứng hợp lí để phản biện những ý kiến chưa đúng:</a:t>
            </a:r>
            <a:endParaRPr lang="en-US" sz="2800" b="1">
              <a:solidFill>
                <a:srgbClr val="0070C0"/>
              </a:solidFill>
              <a:effectLst/>
              <a:latin typeface="Times New Roman" panose="02020603050405020304"/>
              <a:ea typeface="Calibri" panose="020F0502020204030204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</a:rPr>
              <a:t>-  Xác định mục đích: để mọi người trong gia đình hiểu và yêu thương nhau.</a:t>
            </a:r>
            <a:endParaRPr lang="en-US" sz="2800" b="1">
              <a:solidFill>
                <a:srgbClr val="0070C0"/>
              </a:solidFill>
              <a:effectLst/>
              <a:latin typeface="Times New Roman" panose="02020603050405020304"/>
              <a:ea typeface="Calibri" panose="020F0502020204030204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/>
                <a:ea typeface="Times New Roman" panose="02020603050405020304"/>
              </a:rPr>
              <a:t>- Hành động cụ thể, phù hợp với truyền thống dân tộc ta.</a:t>
            </a:r>
            <a:endParaRPr lang="en-US" sz="28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53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NÓI VÀ NGHE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VỀ MỘT VẤN ĐỀ 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CÓ GIẢI PHÁP THỐNG NHẤT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81400" y="0"/>
          <a:ext cx="2209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81400" y="-18143"/>
          <a:ext cx="2133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</a:tblGrid>
              <a:tr h="551543"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" y="533400"/>
          <a:ext cx="457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68"/>
                <a:gridCol w="607668"/>
                <a:gridCol w="607668"/>
                <a:gridCol w="541973"/>
                <a:gridCol w="510746"/>
                <a:gridCol w="553277"/>
                <a:gridCol w="609600"/>
                <a:gridCol w="533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5800" y="533400"/>
          <a:ext cx="457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1143000"/>
          <a:ext cx="45719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18"/>
                <a:gridCol w="607218"/>
                <a:gridCol w="607218"/>
                <a:gridCol w="532483"/>
                <a:gridCol w="532483"/>
                <a:gridCol w="694780"/>
                <a:gridCol w="533400"/>
                <a:gridCol w="457198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0" y="1143000"/>
          <a:ext cx="4648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/>
                <a:gridCol w="581025"/>
                <a:gridCol w="581025"/>
                <a:gridCol w="581025"/>
                <a:gridCol w="581025"/>
                <a:gridCol w="581025"/>
                <a:gridCol w="581025"/>
                <a:gridCol w="581025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971800" y="1752600"/>
          <a:ext cx="426719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565425"/>
                <a:gridCol w="618434"/>
                <a:gridCol w="644939"/>
                <a:gridCol w="609600"/>
                <a:gridCol w="609600"/>
                <a:gridCol w="609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971801" y="1752600"/>
          <a:ext cx="41909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43000" y="2362200"/>
          <a:ext cx="4876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545910"/>
                <a:gridCol w="724805"/>
                <a:gridCol w="558085"/>
                <a:gridCol w="609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143000" y="2362200"/>
          <a:ext cx="4876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590801" y="3048000"/>
          <a:ext cx="655319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572660" y="3044747"/>
          <a:ext cx="655319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  <a:gridCol w="504092"/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286000" y="4495800"/>
          <a:ext cx="340555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08"/>
                <a:gridCol w="427892"/>
                <a:gridCol w="457200"/>
                <a:gridCol w="457200"/>
                <a:gridCol w="603740"/>
                <a:gridCol w="386860"/>
                <a:gridCol w="586156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0" y="3810000"/>
          <a:ext cx="601980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62"/>
                <a:gridCol w="463062"/>
                <a:gridCol w="463062"/>
                <a:gridCol w="463062"/>
                <a:gridCol w="463062"/>
                <a:gridCol w="463062"/>
                <a:gridCol w="463062"/>
                <a:gridCol w="339966"/>
                <a:gridCol w="533400"/>
                <a:gridCol w="515820"/>
                <a:gridCol w="463062"/>
                <a:gridCol w="463062"/>
                <a:gridCol w="463062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260" y="3810000"/>
          <a:ext cx="6012539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3"/>
                <a:gridCol w="462503"/>
                <a:gridCol w="462503"/>
                <a:gridCol w="462503"/>
                <a:gridCol w="462503"/>
                <a:gridCol w="462503"/>
                <a:gridCol w="462503"/>
                <a:gridCol w="462503"/>
                <a:gridCol w="462503"/>
                <a:gridCol w="462503"/>
                <a:gridCol w="462503"/>
                <a:gridCol w="462503"/>
                <a:gridCol w="462503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6743" y="43934"/>
            <a:ext cx="36285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2" action="ppaction://hlinksldjump"/>
              </a:rPr>
              <a:t>1</a:t>
            </a:r>
            <a:endParaRPr lang="en-US" sz="2800" b="1"/>
          </a:p>
        </p:txBody>
      </p:sp>
      <p:sp>
        <p:nvSpPr>
          <p:cNvPr id="28" name="TextBox 27"/>
          <p:cNvSpPr txBox="1"/>
          <p:nvPr/>
        </p:nvSpPr>
        <p:spPr>
          <a:xfrm>
            <a:off x="254001" y="567154"/>
            <a:ext cx="36285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3" action="ppaction://hlinksldjump"/>
              </a:rPr>
              <a:t>2</a:t>
            </a:r>
            <a:endParaRPr lang="en-US" sz="2800" b="1"/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5486400" y="1091118"/>
            <a:ext cx="36285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4" action="ppaction://hlinksldjump"/>
              </a:rPr>
              <a:t>3</a:t>
            </a:r>
            <a:endParaRPr lang="en-US" sz="2800" b="1"/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268515" y="1828800"/>
            <a:ext cx="36285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5" action="ppaction://hlinksldjump"/>
              </a:rPr>
              <a:t>4</a:t>
            </a:r>
            <a:endParaRPr lang="en-US" sz="2800" b="1"/>
          </a:p>
        </p:txBody>
      </p:sp>
      <p:sp>
        <p:nvSpPr>
          <p:cNvPr id="31" name="TextBox 30">
            <a:hlinkClick r:id="rId6" action="ppaction://hlinksldjump"/>
          </p:cNvPr>
          <p:cNvSpPr txBox="1"/>
          <p:nvPr/>
        </p:nvSpPr>
        <p:spPr>
          <a:xfrm>
            <a:off x="268515" y="2352020"/>
            <a:ext cx="3628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6" action="ppaction://hlinksldjump"/>
              </a:rPr>
              <a:t>5</a:t>
            </a:r>
            <a:endParaRPr lang="en-US" sz="2800" b="1"/>
          </a:p>
        </p:txBody>
      </p:sp>
      <p:sp>
        <p:nvSpPr>
          <p:cNvPr id="32" name="TextBox 31"/>
          <p:cNvSpPr txBox="1"/>
          <p:nvPr/>
        </p:nvSpPr>
        <p:spPr>
          <a:xfrm>
            <a:off x="275773" y="3048000"/>
            <a:ext cx="3628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7" action="ppaction://hlinksldjump"/>
              </a:rPr>
              <a:t>6</a:t>
            </a:r>
            <a:endParaRPr lang="en-US" sz="2800" b="1"/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6629400" y="3962400"/>
            <a:ext cx="36285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8" action="ppaction://hlinksldjump"/>
              </a:rPr>
              <a:t>7</a:t>
            </a:r>
            <a:endParaRPr lang="en-US" sz="2800" b="1"/>
          </a:p>
        </p:txBody>
      </p:sp>
      <p:sp>
        <p:nvSpPr>
          <p:cNvPr id="34" name="TextBox 33"/>
          <p:cNvSpPr txBox="1"/>
          <p:nvPr/>
        </p:nvSpPr>
        <p:spPr>
          <a:xfrm>
            <a:off x="254001" y="4648200"/>
            <a:ext cx="3628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9" action="ppaction://hlinksldjump"/>
              </a:rPr>
              <a:t>8</a:t>
            </a:r>
            <a:endParaRPr lang="en-US" sz="2800" b="1"/>
          </a:p>
        </p:txBody>
      </p:sp>
      <p:sp>
        <p:nvSpPr>
          <p:cNvPr id="35" name="TextBox 34"/>
          <p:cNvSpPr txBox="1"/>
          <p:nvPr/>
        </p:nvSpPr>
        <p:spPr>
          <a:xfrm>
            <a:off x="721758" y="5766697"/>
            <a:ext cx="792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GIẢI Ô CHỮ</a:t>
            </a:r>
            <a:endParaRPr lang="en-US" sz="4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647160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Ngọc Điệp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262273" y="4485620"/>
          <a:ext cx="340555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08"/>
                <a:gridCol w="427892"/>
                <a:gridCol w="457200"/>
                <a:gridCol w="457200"/>
                <a:gridCol w="603740"/>
                <a:gridCol w="386860"/>
                <a:gridCol w="586156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  <a:endParaRPr lang="en-US" sz="32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971800"/>
            <a:ext cx="70866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>
                <a:effectLst/>
                <a:latin typeface="Times New Roman" panose="02020603050405020304"/>
                <a:ea typeface="Times New Roman" panose="02020603050405020304"/>
              </a:rPr>
              <a:t>Tác giả bài thơ </a:t>
            </a:r>
            <a:r>
              <a:rPr lang="en-US" sz="3200" b="1" i="1">
                <a:effectLst/>
                <a:latin typeface="Times New Roman" panose="02020603050405020304"/>
                <a:ea typeface="Times New Roman" panose="02020603050405020304"/>
              </a:rPr>
              <a:t>Mây và sóng </a:t>
            </a:r>
            <a:r>
              <a:rPr lang="en-US" sz="3200" b="1">
                <a:effectLst/>
                <a:latin typeface="Times New Roman" panose="02020603050405020304"/>
                <a:ea typeface="Times New Roman" panose="02020603050405020304"/>
              </a:rPr>
              <a:t>là ai?</a:t>
            </a:r>
            <a:endParaRPr lang="en-US" sz="3200" b="1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24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  <a:endParaRPr lang="en-US" sz="32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04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</a:t>
            </a:r>
            <a:endParaRPr lang="en-US" sz="32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/>
              <a:t>.</a:t>
            </a:r>
            <a:endParaRPr lang="en-US" sz="3200" dirty="0"/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4</a:t>
            </a:r>
            <a:endParaRPr lang="en-US" sz="32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5</a:t>
            </a:r>
            <a:endParaRPr lang="en-US" sz="32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6</a:t>
            </a:r>
            <a:endParaRPr lang="en-US" sz="32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WPS Presentation</Application>
  <PresentationFormat>On-screen Show (4:3)</PresentationFormat>
  <Paragraphs>237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Times New Roman</vt:lpstr>
      <vt:lpstr>Calibri</vt:lpstr>
      <vt:lpstr>Wingdings</vt:lpstr>
      <vt:lpstr>Microsoft YaHei</vt:lpstr>
      <vt:lpstr>Arial Unicode MS</vt:lpstr>
      <vt:lpstr>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32</cp:revision>
  <dcterms:created xsi:type="dcterms:W3CDTF">2021-06-30T11:35:00Z</dcterms:created>
  <dcterms:modified xsi:type="dcterms:W3CDTF">2023-03-19T10:30:45Z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0C345C3B718940A7ACDA47EBC00E3558</vt:lpwstr>
  </property>
  <property fmtid="{D5CDD505-2E9C-101B-9397-08002B2CF9AE}" pid="3" name="KSOProductBuildVer">
    <vt:lpwstr>1033-11.2.0.11486</vt:lpwstr>
  </property>
</Properties>
</file>